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70" r:id="rId4"/>
    <p:sldId id="271" r:id="rId5"/>
    <p:sldId id="260" r:id="rId6"/>
    <p:sldId id="272" r:id="rId7"/>
    <p:sldId id="273" r:id="rId8"/>
    <p:sldId id="274" r:id="rId9"/>
    <p:sldId id="275" r:id="rId10"/>
    <p:sldId id="277" r:id="rId11"/>
    <p:sldId id="276" r:id="rId12"/>
  </p:sldIdLst>
  <p:sldSz cx="12192000" cy="6858000"/>
  <p:notesSz cx="6864350" cy="999648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566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3914D-15FD-41C6-BE69-3C91BFCBB05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AD021-969B-4F3A-811D-E343B8A8C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541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F57BD-497B-43C2-841A-80BD362BB0CD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1B1B1-30D5-4234-8C4C-62EEB2143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93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1B1B1-30D5-4234-8C4C-62EEB214329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6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3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20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81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1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81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51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33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99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38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04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17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50BE-61B9-4511-9B88-320F5DF0E841}" type="datetimeFigureOut">
              <a:rPr lang="ru-RU" smtClean="0"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63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jpeg"/><Relationship Id="rId5" Type="http://schemas.openxmlformats.org/officeDocument/2006/relationships/image" Target="../media/image67.png"/><Relationship Id="rId15" Type="http://schemas.openxmlformats.org/officeDocument/2006/relationships/image" Target="../media/image76.jpeg"/><Relationship Id="rId10" Type="http://schemas.openxmlformats.org/officeDocument/2006/relationships/image" Target="../media/image71.jpeg"/><Relationship Id="rId4" Type="http://schemas.openxmlformats.org/officeDocument/2006/relationships/image" Target="../media/image66.png"/><Relationship Id="rId9" Type="http://schemas.openxmlformats.org/officeDocument/2006/relationships/image" Target="../media/image4.jpg"/><Relationship Id="rId14" Type="http://schemas.openxmlformats.org/officeDocument/2006/relationships/image" Target="../media/image7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ekaterinburg@termoros.com" TargetMode="External"/><Relationship Id="rId13" Type="http://schemas.openxmlformats.org/officeDocument/2006/relationships/hyperlink" Target="mailto:info@termoros.com" TargetMode="External"/><Relationship Id="rId3" Type="http://schemas.openxmlformats.org/officeDocument/2006/relationships/image" Target="../media/image4.jpg"/><Relationship Id="rId7" Type="http://schemas.openxmlformats.org/officeDocument/2006/relationships/hyperlink" Target="mailto:krasnodar@termoros.com" TargetMode="External"/><Relationship Id="rId12" Type="http://schemas.openxmlformats.org/officeDocument/2006/relationships/hyperlink" Target="mailto:kavkaz@termoro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kazan@termoros.com" TargetMode="External"/><Relationship Id="rId11" Type="http://schemas.openxmlformats.org/officeDocument/2006/relationships/hyperlink" Target="mailto:rostov@termoros.com" TargetMode="External"/><Relationship Id="rId5" Type="http://schemas.openxmlformats.org/officeDocument/2006/relationships/hyperlink" Target="http://www.termoros-spb.ru/" TargetMode="External"/><Relationship Id="rId15" Type="http://schemas.openxmlformats.org/officeDocument/2006/relationships/image" Target="../media/image77.jpg"/><Relationship Id="rId10" Type="http://schemas.openxmlformats.org/officeDocument/2006/relationships/hyperlink" Target="mailto:novosibirsk@termoros.com" TargetMode="External"/><Relationship Id="rId4" Type="http://schemas.openxmlformats.org/officeDocument/2006/relationships/hyperlink" Target="mailto:spb@termoros.com" TargetMode="External"/><Relationship Id="rId9" Type="http://schemas.openxmlformats.org/officeDocument/2006/relationships/hyperlink" Target="mailto:ufa@termoros.com" TargetMode="External"/><Relationship Id="rId14" Type="http://schemas.openxmlformats.org/officeDocument/2006/relationships/hyperlink" Target="http://www.termoro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jpeg"/><Relationship Id="rId18" Type="http://schemas.openxmlformats.org/officeDocument/2006/relationships/image" Target="../media/image31.emf"/><Relationship Id="rId26" Type="http://schemas.openxmlformats.org/officeDocument/2006/relationships/image" Target="../media/image38.jpeg"/><Relationship Id="rId21" Type="http://schemas.openxmlformats.org/officeDocument/2006/relationships/image" Target="../media/image34.emf"/><Relationship Id="rId34" Type="http://schemas.openxmlformats.org/officeDocument/2006/relationships/image" Target="../media/image46.jpg"/><Relationship Id="rId7" Type="http://schemas.openxmlformats.org/officeDocument/2006/relationships/image" Target="../media/image20.png"/><Relationship Id="rId12" Type="http://schemas.openxmlformats.org/officeDocument/2006/relationships/image" Target="../media/image25.wmf"/><Relationship Id="rId17" Type="http://schemas.openxmlformats.org/officeDocument/2006/relationships/image" Target="../media/image30.emf"/><Relationship Id="rId25" Type="http://schemas.openxmlformats.org/officeDocument/2006/relationships/image" Target="../media/image37.jpe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2" Type="http://schemas.openxmlformats.org/officeDocument/2006/relationships/image" Target="../media/image15.jpeg"/><Relationship Id="rId16" Type="http://schemas.openxmlformats.org/officeDocument/2006/relationships/image" Target="../media/image29.emf"/><Relationship Id="rId20" Type="http://schemas.openxmlformats.org/officeDocument/2006/relationships/image" Target="../media/image33.jpeg"/><Relationship Id="rId29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24" Type="http://schemas.openxmlformats.org/officeDocument/2006/relationships/image" Target="../media/image4.jpg"/><Relationship Id="rId32" Type="http://schemas.openxmlformats.org/officeDocument/2006/relationships/image" Target="../media/image44.jpeg"/><Relationship Id="rId37" Type="http://schemas.openxmlformats.org/officeDocument/2006/relationships/image" Target="../media/image49.png"/><Relationship Id="rId5" Type="http://schemas.openxmlformats.org/officeDocument/2006/relationships/image" Target="../media/image18.jpeg"/><Relationship Id="rId15" Type="http://schemas.openxmlformats.org/officeDocument/2006/relationships/image" Target="../media/image28.emf"/><Relationship Id="rId23" Type="http://schemas.openxmlformats.org/officeDocument/2006/relationships/image" Target="../media/image36.png"/><Relationship Id="rId28" Type="http://schemas.openxmlformats.org/officeDocument/2006/relationships/image" Target="../media/image40.jpeg"/><Relationship Id="rId36" Type="http://schemas.openxmlformats.org/officeDocument/2006/relationships/image" Target="../media/image48.png"/><Relationship Id="rId10" Type="http://schemas.openxmlformats.org/officeDocument/2006/relationships/image" Target="../media/image23.jpeg"/><Relationship Id="rId19" Type="http://schemas.openxmlformats.org/officeDocument/2006/relationships/image" Target="../media/image32.emf"/><Relationship Id="rId31" Type="http://schemas.openxmlformats.org/officeDocument/2006/relationships/image" Target="../media/image4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png"/><Relationship Id="rId22" Type="http://schemas.openxmlformats.org/officeDocument/2006/relationships/image" Target="../media/image35.jpeg"/><Relationship Id="rId27" Type="http://schemas.openxmlformats.org/officeDocument/2006/relationships/image" Target="../media/image39.png"/><Relationship Id="rId30" Type="http://schemas.openxmlformats.org/officeDocument/2006/relationships/image" Target="../media/image42.jpeg"/><Relationship Id="rId35" Type="http://schemas.openxmlformats.org/officeDocument/2006/relationships/image" Target="../media/image47.jpeg"/><Relationship Id="rId8" Type="http://schemas.openxmlformats.org/officeDocument/2006/relationships/image" Target="../media/image21.tiff"/><Relationship Id="rId3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51.emf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jpeg"/><Relationship Id="rId11" Type="http://schemas.openxmlformats.org/officeDocument/2006/relationships/image" Target="../media/image4.jp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942853" y="3150973"/>
            <a:ext cx="6063415" cy="1560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2400" b="1" dirty="0" smtClean="0"/>
              <a:t>Международная </a:t>
            </a:r>
          </a:p>
          <a:p>
            <a:pPr algn="l">
              <a:lnSpc>
                <a:spcPct val="100000"/>
              </a:lnSpc>
            </a:pPr>
            <a:r>
              <a:rPr lang="ru-RU" sz="2400" b="1" dirty="0" smtClean="0"/>
              <a:t>группа компаний </a:t>
            </a:r>
          </a:p>
          <a:p>
            <a:pPr algn="l">
              <a:lnSpc>
                <a:spcPct val="100000"/>
              </a:lnSpc>
            </a:pPr>
            <a:r>
              <a:rPr lang="ru-RU" sz="2400" b="1" dirty="0" smtClean="0"/>
              <a:t>«</a:t>
            </a:r>
            <a:r>
              <a:rPr lang="ru-RU" sz="2400" b="1" dirty="0" err="1" smtClean="0"/>
              <a:t>Терморос</a:t>
            </a:r>
            <a:r>
              <a:rPr lang="ru-RU" sz="2400" b="1" dirty="0" smtClean="0"/>
              <a:t>»</a:t>
            </a:r>
            <a:endParaRPr lang="ru-RU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53817" y="5943600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Москва</a:t>
            </a:r>
            <a:r>
              <a:rPr lang="ru-RU" smtClean="0"/>
              <a:t>, 2018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9" y="1359280"/>
            <a:ext cx="4484229" cy="134840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767" y="0"/>
            <a:ext cx="6727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051208" y="256519"/>
            <a:ext cx="8835193" cy="61517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&gt; </a:t>
            </a:r>
            <a:r>
              <a:rPr lang="ru-RU" sz="2800" dirty="0"/>
              <a:t>10 000   строительных объектов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с применением оборудования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7" y="1370576"/>
            <a:ext cx="1439419" cy="1504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836322" y="2930521"/>
            <a:ext cx="12305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Башня 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«Федерация»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77" y="1370536"/>
            <a:ext cx="1708579" cy="150488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2616867" y="2930521"/>
            <a:ext cx="126528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Центральный 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Детский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мир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879" y="1370536"/>
            <a:ext cx="1707575" cy="150488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4350937" y="2930521"/>
            <a:ext cx="191315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Государственная 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Третьяковская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Галерея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l="1" r="508"/>
          <a:stretch/>
        </p:blipFill>
        <p:spPr>
          <a:xfrm>
            <a:off x="6445947" y="1370536"/>
            <a:ext cx="1332000" cy="150616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6732877" y="2930521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ЦУМ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771" y="1370536"/>
            <a:ext cx="1539574" cy="151582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7777948" y="2929556"/>
            <a:ext cx="22329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Центральный выставочный зал «Манеж»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0937" y="1370537"/>
            <a:ext cx="1478789" cy="150488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8" name="Прямоугольник 17"/>
          <p:cNvSpPr/>
          <p:nvPr/>
        </p:nvSpPr>
        <p:spPr>
          <a:xfrm>
            <a:off x="9751147" y="2930521"/>
            <a:ext cx="19983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Центр международной 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Торговли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338" y="4059314"/>
            <a:ext cx="1534327" cy="128291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22" name="Прямоугольник 21"/>
          <p:cNvSpPr/>
          <p:nvPr/>
        </p:nvSpPr>
        <p:spPr>
          <a:xfrm>
            <a:off x="355027" y="5481274"/>
            <a:ext cx="1318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Большой театр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2159905" y="5481274"/>
            <a:ext cx="11957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Calibri" panose="020F0502020204030204" pitchFamily="34" charset="0"/>
              </a:rPr>
              <a:t>Калининград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Стадион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«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FIFA-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Арена»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3841543" y="5481274"/>
            <a:ext cx="14571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Санкт-Петербург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«</a:t>
            </a:r>
            <a:r>
              <a:rPr lang="ru-RU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Лахта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Центр»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5576336" y="5481274"/>
            <a:ext cx="13755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Казань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Дворец водных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видов спорта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7312265" y="5481274"/>
            <a:ext cx="135274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Грозный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Стадион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«Ахмат-Арена»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8759459" y="5481274"/>
            <a:ext cx="1718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Екатеринбург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Отель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Hyatt</a:t>
            </a:r>
            <a:r>
              <a:rPr lang="en-US" sz="1400" dirty="0" smtClean="0"/>
              <a:t> </a:t>
            </a:r>
            <a:r>
              <a:rPr lang="en-US" sz="1400" dirty="0"/>
              <a:t>Regency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0512503" y="5499684"/>
            <a:ext cx="148374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Calibri" panose="020F0502020204030204" pitchFamily="34" charset="0"/>
              </a:rPr>
              <a:t>Ханты-Мансийск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Ледовый дворец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спорта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35" name="Прямая соединительная линия 34"/>
          <p:cNvCxnSpPr/>
          <p:nvPr/>
        </p:nvCxnSpPr>
        <p:spPr>
          <a:xfrm>
            <a:off x="3180207" y="96454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gallery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r="30194" b="20873"/>
          <a:stretch/>
        </p:blipFill>
        <p:spPr bwMode="auto">
          <a:xfrm>
            <a:off x="1969908" y="4059314"/>
            <a:ext cx="165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ller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9" r="6041"/>
          <a:stretch/>
        </p:blipFill>
        <p:spPr bwMode="auto">
          <a:xfrm>
            <a:off x="3814151" y="4051978"/>
            <a:ext cx="1548000" cy="134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allery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80"/>
          <a:stretch/>
        </p:blipFill>
        <p:spPr bwMode="auto">
          <a:xfrm>
            <a:off x="5550394" y="4059313"/>
            <a:ext cx="1476000" cy="135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ller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4484"/>
          <a:stretch/>
        </p:blipFill>
        <p:spPr bwMode="auto">
          <a:xfrm>
            <a:off x="7214637" y="4059313"/>
            <a:ext cx="1548000" cy="136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allery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91" r="32646"/>
          <a:stretch/>
        </p:blipFill>
        <p:spPr bwMode="auto">
          <a:xfrm>
            <a:off x="8784000" y="4049079"/>
            <a:ext cx="1548000" cy="134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allery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2" r="12716"/>
          <a:stretch/>
        </p:blipFill>
        <p:spPr bwMode="auto">
          <a:xfrm>
            <a:off x="10520243" y="4014757"/>
            <a:ext cx="1476000" cy="137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80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3051208" y="268876"/>
            <a:ext cx="8835193" cy="615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Офисы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r>
              <a:rPr lang="en-US" sz="2800" dirty="0"/>
              <a:t> </a:t>
            </a:r>
            <a:r>
              <a:rPr lang="ru-RU" sz="2800" dirty="0" smtClean="0"/>
              <a:t>в России</a:t>
            </a:r>
            <a:endParaRPr lang="ru-RU" sz="28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144183" y="1486791"/>
            <a:ext cx="650709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cs typeface="Arial" panose="020B0604020202020204" pitchFamily="34" charset="0"/>
              </a:rPr>
              <a:t>Санкт-Петербург: +7 </a:t>
            </a:r>
            <a:r>
              <a:rPr lang="ru-RU" sz="1400" dirty="0">
                <a:cs typeface="Arial" panose="020B0604020202020204" pitchFamily="34" charset="0"/>
              </a:rPr>
              <a:t>(812) </a:t>
            </a:r>
            <a:r>
              <a:rPr lang="ru-RU" sz="1400" dirty="0" smtClean="0">
                <a:cs typeface="Arial" panose="020B0604020202020204" pitchFamily="34" charset="0"/>
              </a:rPr>
              <a:t>703-00-02</a:t>
            </a:r>
          </a:p>
          <a:p>
            <a:r>
              <a:rPr lang="en-US" sz="1400" dirty="0" smtClean="0">
                <a:cs typeface="Arial" panose="020B0604020202020204" pitchFamily="34" charset="0"/>
                <a:hlinkClick r:id="rId4"/>
              </a:rPr>
              <a:t>spb@termoros.com</a:t>
            </a:r>
            <a:endParaRPr lang="ru-RU" sz="1400" dirty="0">
              <a:cs typeface="Arial" panose="020B0604020202020204" pitchFamily="34" charset="0"/>
            </a:endParaRPr>
          </a:p>
          <a:p>
            <a:r>
              <a:rPr lang="en-US" sz="1400" dirty="0" smtClean="0">
                <a:cs typeface="Arial" panose="020B0604020202020204" pitchFamily="34" charset="0"/>
                <a:hlinkClick r:id="rId5"/>
              </a:rPr>
              <a:t>termoros-spb.ru</a:t>
            </a:r>
            <a:r>
              <a:rPr lang="en-US" sz="1400" dirty="0" smtClean="0">
                <a:cs typeface="Arial" panose="020B0604020202020204" pitchFamily="34" charset="0"/>
              </a:rPr>
              <a:t> </a:t>
            </a:r>
          </a:p>
          <a:p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Казань: +7 </a:t>
            </a:r>
            <a:r>
              <a:rPr lang="ru-RU" sz="1400" dirty="0">
                <a:cs typeface="Arial" panose="020B0604020202020204" pitchFamily="34" charset="0"/>
              </a:rPr>
              <a:t>(843) 567-19-91, 8</a:t>
            </a:r>
            <a:r>
              <a:rPr lang="ru-RU" sz="1400" dirty="0" smtClean="0">
                <a:cs typeface="Arial" panose="020B0604020202020204" pitchFamily="34" charset="0"/>
              </a:rPr>
              <a:t> </a:t>
            </a:r>
            <a:r>
              <a:rPr lang="ru-RU" sz="1400" dirty="0">
                <a:cs typeface="Arial" panose="020B0604020202020204" pitchFamily="34" charset="0"/>
              </a:rPr>
              <a:t>(800) </a:t>
            </a:r>
            <a:r>
              <a:rPr lang="ru-RU" sz="1400" dirty="0" smtClean="0">
                <a:cs typeface="Arial" panose="020B0604020202020204" pitchFamily="34" charset="0"/>
              </a:rPr>
              <a:t>550-33-45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6"/>
              </a:rPr>
              <a:t>kazan@termoros.com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Краснодар: +7 </a:t>
            </a:r>
            <a:r>
              <a:rPr lang="ru-RU" sz="1400" dirty="0">
                <a:cs typeface="Arial" panose="020B0604020202020204" pitchFamily="34" charset="0"/>
              </a:rPr>
              <a:t>(861) </a:t>
            </a:r>
            <a:r>
              <a:rPr lang="ru-RU" sz="1400" dirty="0" smtClean="0">
                <a:cs typeface="Arial" panose="020B0604020202020204" pitchFamily="34" charset="0"/>
              </a:rPr>
              <a:t>206-06-54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7"/>
              </a:rPr>
              <a:t>krasnodar@termoros.com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Екатеринбург: +7 </a:t>
            </a:r>
            <a:r>
              <a:rPr lang="ru-RU" sz="1400" dirty="0">
                <a:cs typeface="Arial" panose="020B0604020202020204" pitchFamily="34" charset="0"/>
              </a:rPr>
              <a:t>(343) </a:t>
            </a:r>
            <a:r>
              <a:rPr lang="ru-RU" sz="1400" dirty="0" smtClean="0">
                <a:cs typeface="Arial" panose="020B0604020202020204" pitchFamily="34" charset="0"/>
              </a:rPr>
              <a:t>389-99-39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8"/>
              </a:rPr>
              <a:t>ekaterinburg@termoros.com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Уфа: +7 </a:t>
            </a:r>
            <a:r>
              <a:rPr lang="ru-RU" sz="1400" dirty="0">
                <a:cs typeface="Arial" panose="020B0604020202020204" pitchFamily="34" charset="0"/>
              </a:rPr>
              <a:t>(347) </a:t>
            </a:r>
            <a:r>
              <a:rPr lang="ru-RU" sz="1400" dirty="0" smtClean="0"/>
              <a:t>226-52-25</a:t>
            </a: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9"/>
              </a:rPr>
              <a:t>ufa@termoros.com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Новосибирск: +</a:t>
            </a:r>
            <a:r>
              <a:rPr lang="ru-RU" sz="1400" dirty="0">
                <a:cs typeface="Arial" panose="020B0604020202020204" pitchFamily="34" charset="0"/>
              </a:rPr>
              <a:t>7 (383) </a:t>
            </a:r>
            <a:r>
              <a:rPr lang="ru-RU" sz="1400" dirty="0" smtClean="0">
                <a:cs typeface="Arial" panose="020B0604020202020204" pitchFamily="34" charset="0"/>
              </a:rPr>
              <a:t>328-00-86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10"/>
              </a:rPr>
              <a:t>novosibirsk@termoros.com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Ростов-на-Дону: </a:t>
            </a:r>
            <a:r>
              <a:rPr lang="en-US" sz="1400" dirty="0" smtClean="0">
                <a:cs typeface="Arial" panose="020B0604020202020204" pitchFamily="34" charset="0"/>
              </a:rPr>
              <a:t>+</a:t>
            </a:r>
            <a:r>
              <a:rPr lang="ru-RU" sz="1400" dirty="0" smtClean="0">
                <a:cs typeface="Arial" panose="020B0604020202020204" pitchFamily="34" charset="0"/>
              </a:rPr>
              <a:t>7 </a:t>
            </a:r>
            <a:r>
              <a:rPr lang="ru-RU" sz="1400" dirty="0">
                <a:cs typeface="Arial" panose="020B0604020202020204" pitchFamily="34" charset="0"/>
              </a:rPr>
              <a:t>(863) </a:t>
            </a:r>
            <a:r>
              <a:rPr lang="ru-RU" sz="1400" dirty="0" smtClean="0">
                <a:cs typeface="Arial" panose="020B0604020202020204" pitchFamily="34" charset="0"/>
              </a:rPr>
              <a:t>203-77-60, 291-44-91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11"/>
              </a:rPr>
              <a:t>rostov@termoros.com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Пятигорск: +</a:t>
            </a:r>
            <a:r>
              <a:rPr lang="ru-RU" sz="1400" dirty="0">
                <a:cs typeface="Arial" panose="020B0604020202020204" pitchFamily="34" charset="0"/>
              </a:rPr>
              <a:t>7 (8793) </a:t>
            </a:r>
            <a:r>
              <a:rPr lang="ru-RU" sz="1400" dirty="0" smtClean="0">
                <a:cs typeface="Arial" panose="020B0604020202020204" pitchFamily="34" charset="0"/>
              </a:rPr>
              <a:t>38-93-96, 38-93-97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12"/>
              </a:rPr>
              <a:t>pyatigorsk@termoros.com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193461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618425" y="148679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b="1" dirty="0">
                <a:cs typeface="Arial" panose="020B0604020202020204" pitchFamily="34" charset="0"/>
              </a:rPr>
              <a:t>Центральный офис </a:t>
            </a:r>
            <a:endParaRPr lang="ru-RU" sz="1400" b="1" dirty="0" smtClean="0">
              <a:cs typeface="Arial" panose="020B0604020202020204" pitchFamily="34" charset="0"/>
            </a:endParaRPr>
          </a:p>
          <a:p>
            <a:r>
              <a:rPr lang="ru-RU" sz="1400" dirty="0">
                <a:cs typeface="Arial" panose="020B0604020202020204" pitchFamily="34" charset="0"/>
              </a:rPr>
              <a:t>Россия, Москва, ул. Архитектора Власова, д. 55</a:t>
            </a:r>
            <a:endParaRPr lang="en-US" sz="1400" dirty="0">
              <a:cs typeface="Arial" panose="020B0604020202020204" pitchFamily="34" charset="0"/>
            </a:endParaRPr>
          </a:p>
          <a:p>
            <a:r>
              <a:rPr lang="ru-RU" sz="1400" dirty="0">
                <a:cs typeface="Arial" panose="020B0604020202020204" pitchFamily="34" charset="0"/>
              </a:rPr>
              <a:t>Станция метро «Новые Черемушки»</a:t>
            </a:r>
          </a:p>
          <a:p>
            <a:endParaRPr lang="ru-RU" sz="1400" dirty="0">
              <a:cs typeface="Arial" panose="020B0604020202020204" pitchFamily="34" charset="0"/>
            </a:endParaRPr>
          </a:p>
          <a:p>
            <a:r>
              <a:rPr lang="ru-RU" sz="1400" dirty="0" smtClean="0">
                <a:cs typeface="Arial" panose="020B0604020202020204" pitchFamily="34" charset="0"/>
              </a:rPr>
              <a:t>+ </a:t>
            </a:r>
            <a:r>
              <a:rPr lang="ru-RU" sz="1400" dirty="0">
                <a:cs typeface="Arial" panose="020B0604020202020204" pitchFamily="34" charset="0"/>
              </a:rPr>
              <a:t>7 (499) 500-00-01</a:t>
            </a:r>
            <a:endParaRPr lang="en-US" sz="1400" dirty="0">
              <a:cs typeface="Arial" panose="020B0604020202020204" pitchFamily="34" charset="0"/>
            </a:endParaRPr>
          </a:p>
          <a:p>
            <a:r>
              <a:rPr lang="ru-RU" sz="1400" dirty="0" smtClean="0">
                <a:cs typeface="Arial" panose="020B0604020202020204" pitchFamily="34" charset="0"/>
              </a:rPr>
              <a:t>   8 (800) 550-33-45</a:t>
            </a:r>
            <a:endParaRPr lang="en-US" sz="1400" dirty="0" smtClean="0"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1400" b="1" dirty="0" smtClean="0">
                <a:solidFill>
                  <a:srgbClr val="203864"/>
                </a:solidFill>
                <a:cs typeface="Arial" panose="020B0604020202020204" pitchFamily="34" charset="0"/>
                <a:hlinkClick r:id="rId13"/>
              </a:rPr>
              <a:t>info@termoros.com</a:t>
            </a:r>
            <a:endParaRPr lang="en-US" sz="1400" b="1" dirty="0">
              <a:solidFill>
                <a:srgbClr val="203864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203864"/>
                </a:solidFill>
                <a:cs typeface="Arial" panose="020B0604020202020204" pitchFamily="34" charset="0"/>
                <a:hlinkClick r:id="rId14"/>
              </a:rPr>
              <a:t>termoros.com</a:t>
            </a:r>
            <a:endParaRPr lang="ru-RU" sz="1400" dirty="0"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5" y="3946649"/>
            <a:ext cx="2673415" cy="26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5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Группа компаний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3683786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Как на нас влияет энергия успеха Благинвес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978" y="1182107"/>
            <a:ext cx="4919210" cy="522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3303850" y="1085919"/>
            <a:ext cx="1295530" cy="5415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365268" y="6220473"/>
            <a:ext cx="3863868" cy="695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489184" y="1090267"/>
            <a:ext cx="3863868" cy="248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365268" y="1335848"/>
            <a:ext cx="365268" cy="5039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577911" y="1137950"/>
            <a:ext cx="7862514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Более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20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лет успеха</a:t>
            </a:r>
            <a:r>
              <a:rPr lang="ru-RU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в области инженерных систем зданий и сооружений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6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00</a:t>
            </a:r>
            <a:r>
              <a:rPr lang="ru-RU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сотрудников</a:t>
            </a:r>
            <a:r>
              <a:rPr lang="ru-RU" dirty="0">
                <a:ea typeface="Times New Roman" panose="02020603050405020304" pitchFamily="18" charset="0"/>
                <a:cs typeface="Arial" panose="020B0604020202020204" pitchFamily="34" charset="0"/>
              </a:rPr>
              <a:t>, обладающих глубокой профессиональной компетенцией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50 брендов 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в ассортименте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Сильные эксклюзивные бренды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Собственные бренды «</a:t>
            </a:r>
            <a:r>
              <a:rPr lang="ru-RU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Терморос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»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Ведущие бренды европейских производителей</a:t>
            </a:r>
            <a:endParaRPr lang="ru-RU" b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15 тысяч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видов продукции 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в ассортименте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6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тысяч постоянных клиентов</a:t>
            </a:r>
            <a:endParaRPr lang="ru-RU" b="1" dirty="0">
              <a:solidFill>
                <a:srgbClr val="C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Многолетний опыт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эксплуатации оборудования </a:t>
            </a:r>
            <a:r>
              <a:rPr lang="ru-RU" dirty="0">
                <a:ea typeface="Times New Roman" panose="02020603050405020304" pitchFamily="18" charset="0"/>
                <a:cs typeface="Arial" panose="020B0604020202020204" pitchFamily="34" charset="0"/>
              </a:rPr>
              <a:t>на знаковых объектах в России и других странах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Группа компаний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106735" y="1890584"/>
            <a:ext cx="72120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«Мы обладаем глубокими профессиональными знаниями и уверенностью в надежности своей продукции, основанными на проведении полного комплекса работ: от лабораторных испытаний до применения в собственной инжиниринговой деятельности.</a:t>
            </a: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Международная группа компаний «</a:t>
            </a:r>
            <a:r>
              <a:rPr lang="ru-RU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Терморос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» содействует реализации </a:t>
            </a:r>
            <a:r>
              <a:rPr lang="ru-RU" i="1" dirty="0">
                <a:ea typeface="Times New Roman" panose="02020603050405020304" pitchFamily="18" charset="0"/>
                <a:cs typeface="Arial" panose="020B0604020202020204" pitchFamily="34" charset="0"/>
              </a:rPr>
              <a:t>программ по энергосбережению путем внедрения и продвижения передовых технологий и разработок в области инженерных систем зданий и сооружений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Предлагаемое нами современное </a:t>
            </a:r>
            <a:r>
              <a:rPr lang="ru-RU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экологичное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инженерное оборудование повышает эстетичность и комфорт жизненного пространства».</a:t>
            </a: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/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А.А.</a:t>
            </a:r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Даниелян</a:t>
            </a:r>
          </a:p>
          <a:p>
            <a:pPr algn="r"/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Президент Группы компаний «</a:t>
            </a:r>
            <a:r>
              <a:rPr lang="ru-RU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Терморос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»</a:t>
            </a:r>
            <a:endParaRPr lang="ru-RU" i="1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7" y="1890584"/>
            <a:ext cx="3194666" cy="385239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3683786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6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4" y="865922"/>
            <a:ext cx="6404966" cy="5953569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83786" y="268875"/>
            <a:ext cx="8835193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География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064693" y="1855190"/>
            <a:ext cx="485545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Офисы в трех странах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Россия, Армения, Украина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9 офисов в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Росси</a:t>
            </a:r>
            <a:r>
              <a:rPr lang="ru-RU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и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Москва, Санкт-Петербург, Казань, Краснодар, Екатеринбург, Уфа, Новосибирск, 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Ростов-на-Дону, Пятигорск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Складские комплексы в 11 городах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: Москва, Санкт-Петербург, Казань, Краснодар, Екатеринбург, Уфа, Новосибирск, Ростов-на-Дону, Пятигорск, Ереван, Киев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Более 400 сервисных центров </a:t>
            </a:r>
            <a:r>
              <a:rPr lang="ru-RU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с наличием складов запчастей в </a:t>
            </a: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220 городах России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b="1" dirty="0" smtClean="0">
              <a:solidFill>
                <a:srgbClr val="C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Собственные </a:t>
            </a: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розничные магазины в 5 городах</a:t>
            </a:r>
            <a:r>
              <a:rPr lang="ru-RU" sz="1600" dirty="0">
                <a:ea typeface="Calibri" panose="020F0502020204030204" pitchFamily="34" charset="0"/>
                <a:cs typeface="Arial" panose="020B0604020202020204" pitchFamily="34" charset="0"/>
              </a:rPr>
              <a:t>: Москва, </a:t>
            </a:r>
            <a:r>
              <a:rPr lang="ru-RU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Санкт-Петербург</a:t>
            </a:r>
            <a:r>
              <a:rPr lang="ru-RU" sz="1600" dirty="0"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Пятигорск, Ереван, Киев</a:t>
            </a:r>
            <a:endParaRPr lang="ru-RU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3763298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9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157425" y="268492"/>
            <a:ext cx="7560450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Группа компаний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grpSp>
        <p:nvGrpSpPr>
          <p:cNvPr id="22" name="Группа 21"/>
          <p:cNvGrpSpPr/>
          <p:nvPr/>
        </p:nvGrpSpPr>
        <p:grpSpPr>
          <a:xfrm>
            <a:off x="-109581" y="1015398"/>
            <a:ext cx="12022442" cy="3049667"/>
            <a:chOff x="-109581" y="913798"/>
            <a:chExt cx="12022442" cy="3049667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462013" y="1395672"/>
              <a:ext cx="11184555" cy="3272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5057" y="1363222"/>
              <a:ext cx="1867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bg1"/>
                  </a:solidFill>
                </a:rPr>
                <a:t>Производство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80024" y="1363222"/>
              <a:ext cx="1920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>
                  <a:solidFill>
                    <a:schemeClr val="bg1"/>
                  </a:solidFill>
                </a:rPr>
                <a:t>Оптовая торговля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3301" y="1353598"/>
              <a:ext cx="1920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>
                  <a:solidFill>
                    <a:schemeClr val="bg1"/>
                  </a:solidFill>
                </a:rPr>
                <a:t>Инжиниринг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06728" y="1363222"/>
              <a:ext cx="2458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>
                  <a:solidFill>
                    <a:schemeClr val="bg1"/>
                  </a:solidFill>
                </a:rPr>
                <a:t>Розничные магазины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24784" y="1372847"/>
              <a:ext cx="28880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>
                  <a:solidFill>
                    <a:schemeClr val="bg1"/>
                  </a:solidFill>
                </a:rPr>
                <a:t>Сервисное обслуживание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pic>
          <p:nvPicPr>
            <p:cNvPr id="3076" name="Picture 4" descr="Теплотехника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13129"/>
              <a:ext cx="2453208" cy="1631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Оптовая торговля - Интернет магазин постельного бель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900" y="1803503"/>
              <a:ext cx="2191771" cy="1698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Прямоугольник 16"/>
            <p:cNvSpPr/>
            <p:nvPr/>
          </p:nvSpPr>
          <p:spPr>
            <a:xfrm>
              <a:off x="-109581" y="913798"/>
              <a:ext cx="566035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6363" y="1803503"/>
              <a:ext cx="2145061" cy="1639758"/>
            </a:xfrm>
            <a:prstGeom prst="rect">
              <a:avLst/>
            </a:prstGeom>
          </p:spPr>
        </p:pic>
        <p:pic>
          <p:nvPicPr>
            <p:cNvPr id="3080" name="Picture 8" descr="Специалисты нашей компании осуществляют гарантийный и постгарантийный - Строительство / ремонт / уборка в Алматы на Sl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7748" y="1781830"/>
              <a:ext cx="2349197" cy="1691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Прямоугольник 22"/>
            <p:cNvSpPr/>
            <p:nvPr/>
          </p:nvSpPr>
          <p:spPr>
            <a:xfrm>
              <a:off x="2452717" y="1129575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732315" y="1281975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6964675" y="981987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9225699" y="1306282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5420" y="3612472"/>
            <a:ext cx="23538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smtClean="0"/>
              <a:t>Производство в России</a:t>
            </a:r>
            <a:br>
              <a:rPr lang="ru-RU" sz="1500" dirty="0" smtClean="0"/>
            </a:br>
            <a:endParaRPr lang="en-US" sz="15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500" dirty="0"/>
              <a:t>В</a:t>
            </a:r>
            <a:r>
              <a:rPr lang="ru-RU" sz="1500" dirty="0" smtClean="0"/>
              <a:t>ысокотехнологичных </a:t>
            </a:r>
            <a:r>
              <a:rPr lang="ru-RU" sz="1500" dirty="0"/>
              <a:t>конвекторов </a:t>
            </a:r>
            <a:r>
              <a:rPr lang="en-US" sz="1500" dirty="0" err="1"/>
              <a:t>Gekon</a:t>
            </a:r>
            <a:r>
              <a:rPr lang="en-US" sz="1500" dirty="0"/>
              <a:t> </a:t>
            </a:r>
            <a:r>
              <a:rPr lang="ru-RU" sz="1500" dirty="0"/>
              <a:t>и </a:t>
            </a:r>
            <a:r>
              <a:rPr lang="en-US" sz="1500" dirty="0" err="1" smtClean="0"/>
              <a:t>JagaRus</a:t>
            </a:r>
            <a:endParaRPr lang="ru-RU" sz="1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500" dirty="0" smtClean="0"/>
              <a:t>Решеток для конвекторов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500" dirty="0" smtClean="0"/>
              <a:t>Коллекторных узлов</a:t>
            </a:r>
            <a:r>
              <a:rPr lang="en-US" sz="1500" dirty="0" smtClean="0"/>
              <a:t> </a:t>
            </a:r>
            <a:r>
              <a:rPr lang="en-US" sz="1500" dirty="0" err="1" smtClean="0"/>
              <a:t>Gekon</a:t>
            </a:r>
            <a:r>
              <a:rPr lang="en-US" sz="1500" dirty="0" smtClean="0"/>
              <a:t> </a:t>
            </a:r>
            <a:r>
              <a:rPr lang="ru-RU" sz="1500" dirty="0" smtClean="0"/>
              <a:t>с теплосчетчиками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500" dirty="0" smtClean="0"/>
              <a:t>Узлов теплого пола </a:t>
            </a:r>
            <a:r>
              <a:rPr lang="en-US" sz="1500" dirty="0" err="1" smtClean="0"/>
              <a:t>TermoFAR</a:t>
            </a:r>
            <a:endParaRPr lang="ru-RU" sz="1500" dirty="0"/>
          </a:p>
        </p:txBody>
      </p:sp>
      <p:sp>
        <p:nvSpPr>
          <p:cNvPr id="28" name="TextBox 27"/>
          <p:cNvSpPr txBox="1"/>
          <p:nvPr/>
        </p:nvSpPr>
        <p:spPr>
          <a:xfrm>
            <a:off x="2515483" y="3612472"/>
            <a:ext cx="2166503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smtClean="0"/>
              <a:t>Оптовая торговля современным и высокотехнологичным российским, европейским и азиатским инженерным оборудованием.</a:t>
            </a:r>
          </a:p>
          <a:p>
            <a:endParaRPr lang="ru-RU" sz="800" dirty="0" smtClean="0"/>
          </a:p>
          <a:p>
            <a:r>
              <a:rPr lang="ru-RU" sz="1500" dirty="0" smtClean="0"/>
              <a:t>Оборудование проходит тестирование в специализированных лабораториях.</a:t>
            </a:r>
          </a:p>
          <a:p>
            <a:endParaRPr lang="en-US" sz="1500" dirty="0" smtClean="0"/>
          </a:p>
          <a:p>
            <a:r>
              <a:rPr lang="ru-RU" sz="1500" dirty="0" smtClean="0"/>
              <a:t> </a:t>
            </a:r>
            <a:endParaRPr lang="ru-RU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4797620" y="3612472"/>
            <a:ext cx="2191769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smtClean="0"/>
              <a:t>Полный комплекс инжиниринговых работ по объекту: от проектирования до </a:t>
            </a:r>
            <a:r>
              <a:rPr lang="ru-RU" sz="1500" dirty="0" err="1" smtClean="0"/>
              <a:t>постгарантийного</a:t>
            </a:r>
            <a:r>
              <a:rPr lang="ru-RU" sz="1500" dirty="0" smtClean="0"/>
              <a:t> обслуживания.</a:t>
            </a:r>
          </a:p>
          <a:p>
            <a:endParaRPr lang="ru-RU" sz="800" dirty="0" smtClean="0"/>
          </a:p>
          <a:p>
            <a:r>
              <a:rPr lang="ru-RU" sz="1500" dirty="0" smtClean="0"/>
              <a:t>Опыт успешной реализации знаковых объектов – от коттеджей до небоскребов.</a:t>
            </a:r>
            <a:endParaRPr lang="en-US" sz="1500" dirty="0" smtClean="0"/>
          </a:p>
          <a:p>
            <a:r>
              <a:rPr lang="ru-RU" sz="1500" dirty="0" smtClean="0"/>
              <a:t> </a:t>
            </a:r>
            <a:endParaRPr lang="ru-RU" sz="1500" dirty="0"/>
          </a:p>
        </p:txBody>
      </p:sp>
      <p:sp>
        <p:nvSpPr>
          <p:cNvPr id="30" name="TextBox 29"/>
          <p:cNvSpPr txBox="1"/>
          <p:nvPr/>
        </p:nvSpPr>
        <p:spPr>
          <a:xfrm>
            <a:off x="7037942" y="3612472"/>
            <a:ext cx="2064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smtClean="0"/>
              <a:t>Собственные розничные  магазины в 3-х городах России.</a:t>
            </a:r>
          </a:p>
          <a:p>
            <a:endParaRPr lang="ru-RU" sz="800" dirty="0" smtClean="0"/>
          </a:p>
          <a:p>
            <a:r>
              <a:rPr lang="ru-RU" sz="1500" dirty="0" smtClean="0"/>
              <a:t>Профессиональный ассортимент и квалифицированные консультанты.</a:t>
            </a:r>
            <a:endParaRPr lang="en-US" sz="1500" dirty="0" smtClean="0"/>
          </a:p>
          <a:p>
            <a:r>
              <a:rPr lang="ru-RU" sz="1500" dirty="0" smtClean="0"/>
              <a:t> </a:t>
            </a:r>
            <a:endParaRPr lang="ru-RU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9209029" y="3612472"/>
            <a:ext cx="24279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smtClean="0"/>
              <a:t>Гарантийное и </a:t>
            </a:r>
            <a:r>
              <a:rPr lang="ru-RU" sz="1500" dirty="0" err="1" smtClean="0"/>
              <a:t>постгарантийное</a:t>
            </a:r>
            <a:r>
              <a:rPr lang="ru-RU" sz="1500" dirty="0" smtClean="0"/>
              <a:t> обслуживание. </a:t>
            </a:r>
          </a:p>
          <a:p>
            <a:endParaRPr lang="ru-RU" sz="800" dirty="0" smtClean="0"/>
          </a:p>
          <a:p>
            <a:r>
              <a:rPr lang="ru-RU" sz="1500" dirty="0" smtClean="0"/>
              <a:t>Выполнение обязательств в течение 24 часов в зоне обслуживания собственных сервисных центров.</a:t>
            </a:r>
            <a:endParaRPr lang="en-US" sz="1500" dirty="0" smtClean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V="1">
            <a:off x="9220996" y="3689472"/>
            <a:ext cx="0" cy="1877381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 flipV="1">
            <a:off x="6964675" y="3689472"/>
            <a:ext cx="24714" cy="1599220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 flipV="1">
            <a:off x="4771296" y="3689472"/>
            <a:ext cx="26324" cy="2315912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2466055" y="3689472"/>
            <a:ext cx="27253" cy="2576574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73" y="1911985"/>
            <a:ext cx="2082631" cy="1640942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>
            <a:off x="3259720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5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544664" y="1639514"/>
            <a:ext cx="412011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700" dirty="0" smtClean="0">
                <a:cs typeface="Arial" panose="020B0604020202020204" pitchFamily="34" charset="0"/>
              </a:rPr>
              <a:t>Все необходимые </a:t>
            </a:r>
            <a:r>
              <a:rPr lang="ru-RU" sz="1700" dirty="0">
                <a:cs typeface="Arial" panose="020B0604020202020204" pitchFamily="34" charset="0"/>
              </a:rPr>
              <a:t>разрешения и лицензии на проведение проектных и строительно-монтажных </a:t>
            </a:r>
            <a:r>
              <a:rPr lang="ru-RU" sz="1700" dirty="0" smtClean="0">
                <a:cs typeface="Arial" panose="020B0604020202020204" pitchFamily="34" charset="0"/>
              </a:rPr>
              <a:t>работ, в качестве от субподрядчика до технического заказчика, </a:t>
            </a:r>
            <a:r>
              <a:rPr lang="ru-RU" sz="1700" dirty="0">
                <a:cs typeface="Arial" panose="020B0604020202020204" pitchFamily="34" charset="0"/>
              </a:rPr>
              <a:t>а также работы по сервисному обслуживанию оборудования</a:t>
            </a:r>
            <a:r>
              <a:rPr lang="ru-RU" sz="1700" dirty="0" smtClean="0">
                <a:cs typeface="Arial" panose="020B0604020202020204" pitchFamily="34" charset="0"/>
              </a:rPr>
              <a:t>.</a:t>
            </a:r>
            <a:r>
              <a:rPr lang="ru-RU" sz="17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Инженерное оборудование успешно </a:t>
            </a:r>
            <a:r>
              <a:rPr lang="ru-RU" sz="1700" dirty="0">
                <a:ea typeface="Calibri" panose="020F0502020204030204" pitchFamily="34" charset="0"/>
                <a:cs typeface="Arial" panose="020B0604020202020204" pitchFamily="34" charset="0"/>
              </a:rPr>
              <a:t>прошло испытания в российском научно-исследовательском институте сантехники. </a:t>
            </a: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Продукция сертифицирована </a:t>
            </a:r>
            <a:r>
              <a:rPr lang="ru-RU" sz="1700" dirty="0" err="1">
                <a:ea typeface="Calibri" panose="020F0502020204030204" pitchFamily="34" charset="0"/>
                <a:cs typeface="Arial" panose="020B0604020202020204" pitchFamily="34" charset="0"/>
              </a:rPr>
              <a:t>госстандартом</a:t>
            </a:r>
            <a:r>
              <a:rPr lang="ru-RU" sz="1700" dirty="0">
                <a:ea typeface="Calibri" panose="020F0502020204030204" pitchFamily="34" charset="0"/>
                <a:cs typeface="Arial" panose="020B0604020202020204" pitchFamily="34" charset="0"/>
              </a:rPr>
              <a:t> России – </a:t>
            </a:r>
            <a:r>
              <a:rPr lang="ru-RU" sz="1700" dirty="0" err="1">
                <a:ea typeface="Calibri" panose="020F0502020204030204" pitchFamily="34" charset="0"/>
                <a:cs typeface="Arial" panose="020B0604020202020204" pitchFamily="34" charset="0"/>
              </a:rPr>
              <a:t>Госэпидемслужбой</a:t>
            </a:r>
            <a:r>
              <a:rPr lang="ru-RU" sz="1700" dirty="0">
                <a:ea typeface="Calibri" panose="020F0502020204030204" pitchFamily="34" charset="0"/>
                <a:cs typeface="Arial" panose="020B0604020202020204" pitchFamily="34" charset="0"/>
              </a:rPr>
              <a:t> России и рекомендована к применению в российских условиях.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700" dirty="0" smtClean="0">
              <a:cs typeface="Arial" panose="020B0604020202020204" pitchFamily="34" charset="0"/>
            </a:endParaRPr>
          </a:p>
          <a:p>
            <a:endParaRPr lang="ru-RU" sz="1700" dirty="0"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1" y="1639514"/>
            <a:ext cx="3324713" cy="45724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32" y="1609551"/>
            <a:ext cx="3338822" cy="459186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Сертификаты и разрешения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24" y="1650071"/>
            <a:ext cx="3218056" cy="455134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3683786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6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051208" y="268876"/>
            <a:ext cx="8835193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Бренды продукции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588" y="4382530"/>
            <a:ext cx="1914622" cy="2593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225" y="5239558"/>
            <a:ext cx="1175846" cy="3903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51" y="2498138"/>
            <a:ext cx="1205423" cy="38737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5" y="6068994"/>
            <a:ext cx="1750713" cy="38638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1" y="4396298"/>
            <a:ext cx="1814364" cy="39246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07" y="6058617"/>
            <a:ext cx="1541191" cy="78365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78" y="3492615"/>
            <a:ext cx="1992768" cy="42121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62" y="3229949"/>
            <a:ext cx="1293777" cy="73930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6" y="5242021"/>
            <a:ext cx="1756642" cy="34992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4" y="1401057"/>
            <a:ext cx="1138037" cy="68503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113" y="5143675"/>
            <a:ext cx="1075357" cy="62713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61" y="1611552"/>
            <a:ext cx="1685976" cy="44891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77" y="4239009"/>
            <a:ext cx="1676548" cy="64547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9820" y="5852877"/>
            <a:ext cx="1288198" cy="59741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4346" y="1244836"/>
            <a:ext cx="637180" cy="917154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7844" y="4447629"/>
            <a:ext cx="1363448" cy="341761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15155" y="6127190"/>
            <a:ext cx="796434" cy="361268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43566" y="2336533"/>
            <a:ext cx="737033" cy="829162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47" y="5262424"/>
            <a:ext cx="1181937" cy="421558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19418" y="5274713"/>
            <a:ext cx="2484163" cy="3650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67" y="1583672"/>
            <a:ext cx="1605469" cy="4831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89" y="2379149"/>
            <a:ext cx="1579672" cy="720331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41" name="Прямая соединительная линия 40"/>
          <p:cNvCxnSpPr/>
          <p:nvPr/>
        </p:nvCxnSpPr>
        <p:spPr>
          <a:xfrm>
            <a:off x="3166948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63" y="1262379"/>
            <a:ext cx="1113808" cy="94031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47" y="1369377"/>
            <a:ext cx="1454435" cy="80428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4" y="3538544"/>
            <a:ext cx="1147816" cy="37329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64" y="2210773"/>
            <a:ext cx="1970392" cy="98519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62" y="5092711"/>
            <a:ext cx="734011" cy="73401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432" y="3452908"/>
            <a:ext cx="1687038" cy="36995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6" y="2267628"/>
            <a:ext cx="1085891" cy="60345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93" y="4403373"/>
            <a:ext cx="1845943" cy="358641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64" y="6151585"/>
            <a:ext cx="1483809" cy="329394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41" y="5900711"/>
            <a:ext cx="1681048" cy="700437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87" y="2434902"/>
            <a:ext cx="1612373" cy="527159"/>
          </a:xfrm>
          <a:prstGeom prst="rect">
            <a:avLst/>
          </a:prstGeom>
        </p:spPr>
      </p:pic>
      <p:pic>
        <p:nvPicPr>
          <p:cNvPr id="2050" name="Picture 2" descr="https://www.termoros.com/upload/resize_cache/iblock/d83/500_300_175511db9cefbc414a902a46f1b8fae16/henco_logo_min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63" y="3419404"/>
            <a:ext cx="1542334" cy="54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www.termoros.com/upload/resize_cache/iblock/f1c/500_300_175511db9cefbc414a902a46f1b8fae16/meib_logo_bez_tagline_out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496" y="3399593"/>
            <a:ext cx="1341092" cy="3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www.termoros.com/upload/resize_cache/iblock/c72/500_300_175511db9cefbc414a902a46f1b8fae16/wilo_logo_2013_p334_01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4" y="2303725"/>
            <a:ext cx="1275845" cy="6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051208" y="268876"/>
            <a:ext cx="8835193" cy="615178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Многочисленные международные премии за дизайн, </a:t>
            </a:r>
            <a:r>
              <a:rPr lang="ru-RU" sz="2800" dirty="0" err="1" smtClean="0"/>
              <a:t>экологичность</a:t>
            </a:r>
            <a:r>
              <a:rPr lang="ru-RU" sz="2800" dirty="0" smtClean="0"/>
              <a:t> и </a:t>
            </a:r>
            <a:r>
              <a:rPr lang="ru-RU" sz="2800" dirty="0" err="1" smtClean="0"/>
              <a:t>энергоэффективность</a:t>
            </a:r>
            <a:r>
              <a:rPr lang="ru-RU" sz="2800" dirty="0" smtClean="0"/>
              <a:t> продукции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9" y="4762727"/>
            <a:ext cx="2288815" cy="171661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  <a:softEdge rad="112500"/>
          </a:effec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776" y="1526360"/>
            <a:ext cx="1285807" cy="127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84" y="2962682"/>
            <a:ext cx="2304653" cy="143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" y="1648191"/>
            <a:ext cx="1745475" cy="246945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32" y="1648191"/>
            <a:ext cx="1752192" cy="24789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95" y="1648192"/>
            <a:ext cx="1772144" cy="2469450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6835304" y="1662525"/>
            <a:ext cx="1718438" cy="246235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72" y="4438922"/>
            <a:ext cx="1545658" cy="217027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3166953" y="1004298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337201"/>
              </p:ext>
            </p:extLst>
          </p:nvPr>
        </p:nvGraphicFramePr>
        <p:xfrm>
          <a:off x="4023764" y="4451155"/>
          <a:ext cx="3059113" cy="216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Acrobat Document" r:id="rId12" imgW="3058788" imgH="2167278" progId="AcroExch.Document.DC">
                  <p:embed/>
                </p:oleObj>
              </mc:Choice>
              <mc:Fallback>
                <p:oleObj name="Acrobat Document" r:id="rId12" imgW="3058788" imgH="216727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23764" y="4451155"/>
                        <a:ext cx="3059113" cy="216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2" y="1974170"/>
            <a:ext cx="2685497" cy="179033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39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051208" y="268876"/>
            <a:ext cx="8835193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Обучение для партнеров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441695" y="1835324"/>
            <a:ext cx="544470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Организовано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более 50 выездных обучающих мероприятий на </a:t>
            </a:r>
            <a:r>
              <a:rPr lang="ru-RU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производственные площадки 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в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Италии и 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Бельгии,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в которых приняли участие более 1 000 представителей наших партнеров.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Еженедельно</a:t>
            </a:r>
            <a:r>
              <a:rPr lang="ru-RU" sz="1600" b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проводятся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обучающие технические </a:t>
            </a:r>
            <a:r>
              <a:rPr lang="ru-RU" sz="1600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вебинары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для технических специалистов наших партнеров.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Ежегодно</a:t>
            </a:r>
            <a:r>
              <a:rPr lang="ru-RU" sz="1600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проводятся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обучающие конференции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для наших ключевых партнеров.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Регулярно проводятся</a:t>
            </a:r>
            <a:r>
              <a:rPr lang="ru-RU" sz="1600" b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обучающие технические семинары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как в офисе компании, так и в офисах наших ключевых партнеров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Для 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ключевых партнеров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проводятся </a:t>
            </a:r>
            <a:r>
              <a:rPr lang="ru-RU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тренинги по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технике продаж</a:t>
            </a:r>
            <a:r>
              <a:rPr lang="ru-RU" sz="8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547" y="1311414"/>
            <a:ext cx="799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Мы помогаем нашим партнерам развивать технические и управленческие компетенции.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0" y="1974170"/>
            <a:ext cx="2673140" cy="1789200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1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3193461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07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5780</TotalTime>
  <Words>610</Words>
  <Application>Microsoft Office PowerPoint</Application>
  <PresentationFormat>Широкоэкранный</PresentationFormat>
  <Paragraphs>148</Paragraphs>
  <Slides>11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Тема Office</vt:lpstr>
      <vt:lpstr>Acrobat Document</vt:lpstr>
      <vt:lpstr>Презентация PowerPoint</vt:lpstr>
      <vt:lpstr>Группа компаний «Терморос»</vt:lpstr>
      <vt:lpstr>Группа компаний «Терморос»</vt:lpstr>
      <vt:lpstr>География «Терморос»</vt:lpstr>
      <vt:lpstr>Группа компаний «Терморос»</vt:lpstr>
      <vt:lpstr>Сертификаты и разрешения</vt:lpstr>
      <vt:lpstr>Бренды продукции</vt:lpstr>
      <vt:lpstr>Многочисленные международные премии за дизайн, экологичность и энергоэффективность продукции</vt:lpstr>
      <vt:lpstr>Обучение для партнеров «Терморос»</vt:lpstr>
      <vt:lpstr>&gt; 10 000   строительных объектов  с применением оборудования «Терморос»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Svetlana Kulikova</dc:creator>
  <cp:lastModifiedBy>Anna Dmitrieva</cp:lastModifiedBy>
  <cp:revision>123</cp:revision>
  <cp:lastPrinted>2018-02-01T10:56:39Z</cp:lastPrinted>
  <dcterms:created xsi:type="dcterms:W3CDTF">2015-05-04T08:03:29Z</dcterms:created>
  <dcterms:modified xsi:type="dcterms:W3CDTF">2018-06-07T08:43:06Z</dcterms:modified>
</cp:coreProperties>
</file>